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9222" r="0" b="-9222"/>
            </a:stretch>
          </a:blipFill>
        </p:spPr>
      </p:sp>
      <p:sp>
        <p:nvSpPr>
          <p:cNvPr name="Freeform 3" id="3"/>
          <p:cNvSpPr/>
          <p:nvPr/>
        </p:nvSpPr>
        <p:spPr>
          <a:xfrm flipH="false" flipV="false" rot="0">
            <a:off x="12618527" y="-1745836"/>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915273" y="5804957"/>
            <a:ext cx="2284867" cy="2284867"/>
          </a:xfrm>
          <a:custGeom>
            <a:avLst/>
            <a:gdLst/>
            <a:ahLst/>
            <a:cxnLst/>
            <a:rect r="r" b="b" t="t" l="l"/>
            <a:pathLst>
              <a:path h="2284867" w="2284867">
                <a:moveTo>
                  <a:pt x="0" y="0"/>
                </a:moveTo>
                <a:lnTo>
                  <a:pt x="2284867" y="0"/>
                </a:lnTo>
                <a:lnTo>
                  <a:pt x="2284867" y="2284866"/>
                </a:lnTo>
                <a:lnTo>
                  <a:pt x="0" y="22848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193410" y="4082284"/>
            <a:ext cx="951933" cy="951933"/>
          </a:xfrm>
          <a:custGeom>
            <a:avLst/>
            <a:gdLst/>
            <a:ahLst/>
            <a:cxnLst/>
            <a:rect r="r" b="b" t="t" l="l"/>
            <a:pathLst>
              <a:path h="951933" w="951933">
                <a:moveTo>
                  <a:pt x="0" y="0"/>
                </a:moveTo>
                <a:lnTo>
                  <a:pt x="951934" y="0"/>
                </a:lnTo>
                <a:lnTo>
                  <a:pt x="951934" y="951934"/>
                </a:lnTo>
                <a:lnTo>
                  <a:pt x="0" y="951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47127" y="3427695"/>
            <a:ext cx="7196873" cy="3213044"/>
          </a:xfrm>
          <a:custGeom>
            <a:avLst/>
            <a:gdLst/>
            <a:ahLst/>
            <a:cxnLst/>
            <a:rect r="r" b="b" t="t" l="l"/>
            <a:pathLst>
              <a:path h="3213044" w="7196873">
                <a:moveTo>
                  <a:pt x="0" y="0"/>
                </a:moveTo>
                <a:lnTo>
                  <a:pt x="7196873" y="0"/>
                </a:lnTo>
                <a:lnTo>
                  <a:pt x="7196873" y="3213045"/>
                </a:lnTo>
                <a:lnTo>
                  <a:pt x="0" y="3213045"/>
                </a:lnTo>
                <a:lnTo>
                  <a:pt x="0" y="0"/>
                </a:lnTo>
                <a:close/>
              </a:path>
            </a:pathLst>
          </a:custGeom>
          <a:blipFill>
            <a:blip r:embed="rId5"/>
            <a:stretch>
              <a:fillRect l="-3587" t="0" r="-3587" b="0"/>
            </a:stretch>
          </a:blipFill>
        </p:spPr>
      </p:sp>
      <p:sp>
        <p:nvSpPr>
          <p:cNvPr name="TextBox 8" id="8"/>
          <p:cNvSpPr txBox="true"/>
          <p:nvPr/>
        </p:nvSpPr>
        <p:spPr>
          <a:xfrm rot="0">
            <a:off x="1798461" y="6899765"/>
            <a:ext cx="7494204" cy="542925"/>
          </a:xfrm>
          <a:prstGeom prst="rect">
            <a:avLst/>
          </a:prstGeom>
        </p:spPr>
        <p:txBody>
          <a:bodyPr anchor="t" rtlCol="false" tIns="0" lIns="0" bIns="0" rIns="0">
            <a:spAutoFit/>
          </a:bodyPr>
          <a:lstStyle/>
          <a:p>
            <a:pPr algn="ctr">
              <a:lnSpc>
                <a:spcPts val="2100"/>
              </a:lnSpc>
              <a:spcBef>
                <a:spcPct val="0"/>
              </a:spcBef>
            </a:pPr>
            <a:r>
              <a:rPr lang="en-US" sz="1500" spc="916">
                <a:solidFill>
                  <a:srgbClr val="171616"/>
                </a:solidFill>
                <a:latin typeface="Poppins"/>
              </a:rPr>
              <a:t>EMPOWERING HUMANITY,IGNITING AID,UNITING RESOURCES</a:t>
            </a:r>
          </a:p>
        </p:txBody>
      </p:sp>
      <p:sp>
        <p:nvSpPr>
          <p:cNvPr name="TextBox 9" id="9"/>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HOMECODERZ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HOMECODERZ</a:t>
            </a:r>
          </a:p>
        </p:txBody>
      </p:sp>
      <p:sp>
        <p:nvSpPr>
          <p:cNvPr name="Freeform 4" id="4"/>
          <p:cNvSpPr/>
          <p:nvPr/>
        </p:nvSpPr>
        <p:spPr>
          <a:xfrm flipH="false" flipV="false" rot="0">
            <a:off x="9272101" y="-3152044"/>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787373" y="7439415"/>
            <a:ext cx="3018500" cy="2376170"/>
          </a:xfrm>
          <a:prstGeom prst="rect">
            <a:avLst/>
          </a:prstGeom>
        </p:spPr>
        <p:txBody>
          <a:bodyPr anchor="t" rtlCol="false" tIns="0" lIns="0" bIns="0" rIns="0">
            <a:spAutoFit/>
          </a:bodyPr>
          <a:lstStyle/>
          <a:p>
            <a:pPr>
              <a:lnSpc>
                <a:spcPts val="2379"/>
              </a:lnSpc>
              <a:spcBef>
                <a:spcPct val="0"/>
              </a:spcBef>
            </a:pPr>
            <a:r>
              <a:rPr lang="en-US" sz="1699">
                <a:solidFill>
                  <a:srgbClr val="171616"/>
                </a:solidFill>
                <a:latin typeface="Poppins"/>
              </a:rPr>
              <a:t>SparkAid leverages blockchain technology, ensuring transparency in every transaction. Donors can trace their contributions, fostering trust in the fundraising process.</a:t>
            </a:r>
          </a:p>
        </p:txBody>
      </p:sp>
      <p:sp>
        <p:nvSpPr>
          <p:cNvPr name="TextBox 6" id="6"/>
          <p:cNvSpPr txBox="true"/>
          <p:nvPr/>
        </p:nvSpPr>
        <p:spPr>
          <a:xfrm rot="0">
            <a:off x="1787373" y="6835265"/>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000000"/>
                </a:solidFill>
                <a:latin typeface="Poppins Bold"/>
              </a:rPr>
              <a:t>Transparency:</a:t>
            </a:r>
          </a:p>
        </p:txBody>
      </p:sp>
      <p:sp>
        <p:nvSpPr>
          <p:cNvPr name="TextBox 7" id="7"/>
          <p:cNvSpPr txBox="true"/>
          <p:nvPr/>
        </p:nvSpPr>
        <p:spPr>
          <a:xfrm rot="0">
            <a:off x="5755102" y="7439415"/>
            <a:ext cx="2988559" cy="2080895"/>
          </a:xfrm>
          <a:prstGeom prst="rect">
            <a:avLst/>
          </a:prstGeom>
        </p:spPr>
        <p:txBody>
          <a:bodyPr anchor="t" rtlCol="false" tIns="0" lIns="0" bIns="0" rIns="0">
            <a:spAutoFit/>
          </a:bodyPr>
          <a:lstStyle/>
          <a:p>
            <a:pPr>
              <a:lnSpc>
                <a:spcPts val="2379"/>
              </a:lnSpc>
              <a:spcBef>
                <a:spcPct val="0"/>
              </a:spcBef>
            </a:pPr>
            <a:r>
              <a:rPr lang="en-US" sz="1699">
                <a:solidFill>
                  <a:srgbClr val="171616"/>
                </a:solidFill>
                <a:latin typeface="Poppins"/>
              </a:rPr>
              <a:t>SparkAid streamlines the fundraising process, providing an efficient platform for campaigners to list their causes and for donors to contribute seamlessly.</a:t>
            </a:r>
          </a:p>
        </p:txBody>
      </p:sp>
      <p:sp>
        <p:nvSpPr>
          <p:cNvPr name="TextBox 8" id="8"/>
          <p:cNvSpPr txBox="true"/>
          <p:nvPr/>
        </p:nvSpPr>
        <p:spPr>
          <a:xfrm rot="0">
            <a:off x="5755102" y="6835265"/>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000000"/>
                </a:solidFill>
                <a:latin typeface="Poppins Bold"/>
              </a:rPr>
              <a:t>Efficiency:</a:t>
            </a:r>
          </a:p>
        </p:txBody>
      </p:sp>
      <p:sp>
        <p:nvSpPr>
          <p:cNvPr name="TextBox 9" id="9"/>
          <p:cNvSpPr txBox="true"/>
          <p:nvPr/>
        </p:nvSpPr>
        <p:spPr>
          <a:xfrm rot="0">
            <a:off x="9722831" y="7439415"/>
            <a:ext cx="2985528" cy="2080895"/>
          </a:xfrm>
          <a:prstGeom prst="rect">
            <a:avLst/>
          </a:prstGeom>
        </p:spPr>
        <p:txBody>
          <a:bodyPr anchor="t" rtlCol="false" tIns="0" lIns="0" bIns="0" rIns="0">
            <a:spAutoFit/>
          </a:bodyPr>
          <a:lstStyle/>
          <a:p>
            <a:pPr>
              <a:lnSpc>
                <a:spcPts val="2379"/>
              </a:lnSpc>
              <a:spcBef>
                <a:spcPct val="0"/>
              </a:spcBef>
            </a:pPr>
            <a:r>
              <a:rPr lang="en-US" sz="1699">
                <a:solidFill>
                  <a:srgbClr val="171616"/>
                </a:solidFill>
                <a:latin typeface="Poppins"/>
              </a:rPr>
              <a:t>SparkAid integrates blockchain technology for secure transactions, eliminating concerns about data breaches or fraudulent activities during the donation process.</a:t>
            </a:r>
          </a:p>
        </p:txBody>
      </p:sp>
      <p:sp>
        <p:nvSpPr>
          <p:cNvPr name="TextBox 10" id="10"/>
          <p:cNvSpPr txBox="true"/>
          <p:nvPr/>
        </p:nvSpPr>
        <p:spPr>
          <a:xfrm rot="0">
            <a:off x="9626517" y="6835265"/>
            <a:ext cx="3408959" cy="358775"/>
          </a:xfrm>
          <a:prstGeom prst="rect">
            <a:avLst/>
          </a:prstGeom>
        </p:spPr>
        <p:txBody>
          <a:bodyPr anchor="t" rtlCol="false" tIns="0" lIns="0" bIns="0" rIns="0">
            <a:spAutoFit/>
          </a:bodyPr>
          <a:lstStyle/>
          <a:p>
            <a:pPr>
              <a:lnSpc>
                <a:spcPts val="2799"/>
              </a:lnSpc>
              <a:spcBef>
                <a:spcPct val="0"/>
              </a:spcBef>
            </a:pPr>
            <a:r>
              <a:rPr lang="en-US" sz="1999">
                <a:solidFill>
                  <a:srgbClr val="000000"/>
                </a:solidFill>
                <a:latin typeface="Poppins Bold"/>
              </a:rPr>
              <a:t>Security with Blockchain:</a:t>
            </a:r>
          </a:p>
        </p:txBody>
      </p:sp>
      <p:sp>
        <p:nvSpPr>
          <p:cNvPr name="TextBox 11" id="11"/>
          <p:cNvSpPr txBox="true"/>
          <p:nvPr/>
        </p:nvSpPr>
        <p:spPr>
          <a:xfrm rot="0">
            <a:off x="13690560" y="7439415"/>
            <a:ext cx="2985528" cy="2080895"/>
          </a:xfrm>
          <a:prstGeom prst="rect">
            <a:avLst/>
          </a:prstGeom>
        </p:spPr>
        <p:txBody>
          <a:bodyPr anchor="t" rtlCol="false" tIns="0" lIns="0" bIns="0" rIns="0">
            <a:spAutoFit/>
          </a:bodyPr>
          <a:lstStyle/>
          <a:p>
            <a:pPr>
              <a:lnSpc>
                <a:spcPts val="2379"/>
              </a:lnSpc>
              <a:spcBef>
                <a:spcPct val="0"/>
              </a:spcBef>
            </a:pPr>
            <a:r>
              <a:rPr lang="en-US" sz="1699">
                <a:solidFill>
                  <a:srgbClr val="171616"/>
                </a:solidFill>
                <a:latin typeface="Poppins"/>
              </a:rPr>
              <a:t>SparkAid leverages blockchain to minimize transaction costs, ensuring that a significant portion of every donation directly contributes to the cause without unnecessary fees.</a:t>
            </a:r>
          </a:p>
        </p:txBody>
      </p:sp>
      <p:sp>
        <p:nvSpPr>
          <p:cNvPr name="TextBox 12" id="12"/>
          <p:cNvSpPr txBox="true"/>
          <p:nvPr/>
        </p:nvSpPr>
        <p:spPr>
          <a:xfrm rot="0">
            <a:off x="13690560" y="6835265"/>
            <a:ext cx="3746060" cy="358775"/>
          </a:xfrm>
          <a:prstGeom prst="rect">
            <a:avLst/>
          </a:prstGeom>
        </p:spPr>
        <p:txBody>
          <a:bodyPr anchor="t" rtlCol="false" tIns="0" lIns="0" bIns="0" rIns="0">
            <a:spAutoFit/>
          </a:bodyPr>
          <a:lstStyle/>
          <a:p>
            <a:pPr>
              <a:lnSpc>
                <a:spcPts val="2799"/>
              </a:lnSpc>
              <a:spcBef>
                <a:spcPct val="0"/>
              </a:spcBef>
            </a:pPr>
            <a:r>
              <a:rPr lang="en-US" sz="1999">
                <a:solidFill>
                  <a:srgbClr val="000000"/>
                </a:solidFill>
                <a:latin typeface="Poppins Bold"/>
              </a:rPr>
              <a:t>Cost-Effective Transactions:</a:t>
            </a:r>
          </a:p>
        </p:txBody>
      </p:sp>
      <p:sp>
        <p:nvSpPr>
          <p:cNvPr name="Freeform 13" id="13"/>
          <p:cNvSpPr/>
          <p:nvPr/>
        </p:nvSpPr>
        <p:spPr>
          <a:xfrm flipH="false" flipV="false" rot="0">
            <a:off x="16783333" y="3851482"/>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787373" y="3948646"/>
            <a:ext cx="8585580" cy="962025"/>
          </a:xfrm>
          <a:prstGeom prst="rect">
            <a:avLst/>
          </a:prstGeom>
        </p:spPr>
        <p:txBody>
          <a:bodyPr anchor="t" rtlCol="false" tIns="0" lIns="0" bIns="0" rIns="0">
            <a:spAutoFit/>
          </a:bodyPr>
          <a:lstStyle/>
          <a:p>
            <a:pPr>
              <a:lnSpc>
                <a:spcPts val="7199"/>
              </a:lnSpc>
            </a:pPr>
            <a:r>
              <a:rPr lang="en-US" sz="5999">
                <a:solidFill>
                  <a:srgbClr val="171616"/>
                </a:solidFill>
                <a:latin typeface="Poppins Bold"/>
              </a:rPr>
              <a:t>Why use ‘Spark Aid’?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35956" y="1991456"/>
            <a:ext cx="6304087" cy="6304087"/>
          </a:xfrm>
          <a:custGeom>
            <a:avLst/>
            <a:gdLst/>
            <a:ahLst/>
            <a:cxnLst/>
            <a:rect r="r" b="b" t="t" l="l"/>
            <a:pathLst>
              <a:path h="6304087" w="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000000"/>
                </a:solidFill>
                <a:latin typeface="Poppins Bold"/>
              </a:rPr>
              <a:t>HOMECODERZ</a:t>
            </a:r>
          </a:p>
        </p:txBody>
      </p:sp>
      <p:sp>
        <p:nvSpPr>
          <p:cNvPr name="TextBox 5" id="5"/>
          <p:cNvSpPr txBox="true"/>
          <p:nvPr/>
        </p:nvSpPr>
        <p:spPr>
          <a:xfrm rot="0">
            <a:off x="2128407" y="3310017"/>
            <a:ext cx="6496040" cy="962025"/>
          </a:xfrm>
          <a:prstGeom prst="rect">
            <a:avLst/>
          </a:prstGeom>
        </p:spPr>
        <p:txBody>
          <a:bodyPr anchor="t" rtlCol="false" tIns="0" lIns="0" bIns="0" rIns="0">
            <a:spAutoFit/>
          </a:bodyPr>
          <a:lstStyle/>
          <a:p>
            <a:pPr>
              <a:lnSpc>
                <a:spcPts val="7199"/>
              </a:lnSpc>
            </a:pPr>
            <a:r>
              <a:rPr lang="en-US" sz="5999">
                <a:solidFill>
                  <a:srgbClr val="000000"/>
                </a:solidFill>
                <a:latin typeface="Poppins Bold"/>
              </a:rPr>
              <a:t>Future Plans:</a:t>
            </a:r>
          </a:p>
        </p:txBody>
      </p:sp>
      <p:sp>
        <p:nvSpPr>
          <p:cNvPr name="Freeform 6" id="6"/>
          <p:cNvSpPr/>
          <p:nvPr/>
        </p:nvSpPr>
        <p:spPr>
          <a:xfrm flipH="false" flipV="false" rot="0">
            <a:off x="1787373" y="6219307"/>
            <a:ext cx="682068" cy="682068"/>
          </a:xfrm>
          <a:custGeom>
            <a:avLst/>
            <a:gdLst/>
            <a:ahLst/>
            <a:cxnLst/>
            <a:rect r="r" b="b" t="t" l="l"/>
            <a:pathLst>
              <a:path h="682068" w="682068">
                <a:moveTo>
                  <a:pt x="0" y="0"/>
                </a:moveTo>
                <a:lnTo>
                  <a:pt x="682068" y="0"/>
                </a:lnTo>
                <a:lnTo>
                  <a:pt x="682068" y="682068"/>
                </a:lnTo>
                <a:lnTo>
                  <a:pt x="0" y="682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848578" y="6391515"/>
            <a:ext cx="559658" cy="290027"/>
          </a:xfrm>
          <a:prstGeom prst="rect">
            <a:avLst/>
          </a:prstGeom>
        </p:spPr>
        <p:txBody>
          <a:bodyPr anchor="t" rtlCol="false" tIns="0" lIns="0" bIns="0" rIns="0">
            <a:spAutoFit/>
          </a:bodyPr>
          <a:lstStyle/>
          <a:p>
            <a:pPr algn="ctr">
              <a:lnSpc>
                <a:spcPts val="2250"/>
              </a:lnSpc>
              <a:spcBef>
                <a:spcPct val="0"/>
              </a:spcBef>
            </a:pPr>
            <a:r>
              <a:rPr lang="en-US" sz="1607">
                <a:solidFill>
                  <a:srgbClr val="000000"/>
                </a:solidFill>
                <a:latin typeface="Poppins Bold"/>
              </a:rPr>
              <a:t>01</a:t>
            </a:r>
          </a:p>
        </p:txBody>
      </p:sp>
      <p:sp>
        <p:nvSpPr>
          <p:cNvPr name="TextBox 8" id="8"/>
          <p:cNvSpPr txBox="true"/>
          <p:nvPr/>
        </p:nvSpPr>
        <p:spPr>
          <a:xfrm rot="0">
            <a:off x="2762491" y="6162157"/>
            <a:ext cx="4408680" cy="358775"/>
          </a:xfrm>
          <a:prstGeom prst="rect">
            <a:avLst/>
          </a:prstGeom>
        </p:spPr>
        <p:txBody>
          <a:bodyPr anchor="t" rtlCol="false" tIns="0" lIns="0" bIns="0" rIns="0">
            <a:spAutoFit/>
          </a:bodyPr>
          <a:lstStyle/>
          <a:p>
            <a:pPr>
              <a:lnSpc>
                <a:spcPts val="2799"/>
              </a:lnSpc>
              <a:spcBef>
                <a:spcPct val="0"/>
              </a:spcBef>
            </a:pPr>
            <a:r>
              <a:rPr lang="en-US" sz="1999">
                <a:solidFill>
                  <a:srgbClr val="000000"/>
                </a:solidFill>
                <a:latin typeface="Poppins Bold"/>
              </a:rPr>
              <a:t>Technology Advancements:</a:t>
            </a:r>
          </a:p>
        </p:txBody>
      </p:sp>
      <p:sp>
        <p:nvSpPr>
          <p:cNvPr name="Freeform 9" id="9"/>
          <p:cNvSpPr/>
          <p:nvPr/>
        </p:nvSpPr>
        <p:spPr>
          <a:xfrm flipH="false" flipV="false" rot="0">
            <a:off x="9515774" y="6219307"/>
            <a:ext cx="682068" cy="682068"/>
          </a:xfrm>
          <a:custGeom>
            <a:avLst/>
            <a:gdLst/>
            <a:ahLst/>
            <a:cxnLst/>
            <a:rect r="r" b="b" t="t" l="l"/>
            <a:pathLst>
              <a:path h="682068" w="682068">
                <a:moveTo>
                  <a:pt x="0" y="0"/>
                </a:moveTo>
                <a:lnTo>
                  <a:pt x="682067" y="0"/>
                </a:lnTo>
                <a:lnTo>
                  <a:pt x="682067" y="682068"/>
                </a:lnTo>
                <a:lnTo>
                  <a:pt x="0" y="682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9548404" y="6391515"/>
            <a:ext cx="559658" cy="290027"/>
          </a:xfrm>
          <a:prstGeom prst="rect">
            <a:avLst/>
          </a:prstGeom>
        </p:spPr>
        <p:txBody>
          <a:bodyPr anchor="t" rtlCol="false" tIns="0" lIns="0" bIns="0" rIns="0">
            <a:spAutoFit/>
          </a:bodyPr>
          <a:lstStyle/>
          <a:p>
            <a:pPr algn="ctr">
              <a:lnSpc>
                <a:spcPts val="2250"/>
              </a:lnSpc>
              <a:spcBef>
                <a:spcPct val="0"/>
              </a:spcBef>
            </a:pPr>
            <a:r>
              <a:rPr lang="en-US" sz="1607">
                <a:solidFill>
                  <a:srgbClr val="000000"/>
                </a:solidFill>
                <a:latin typeface="Poppins Bold"/>
              </a:rPr>
              <a:t>02</a:t>
            </a:r>
          </a:p>
        </p:txBody>
      </p:sp>
      <p:sp>
        <p:nvSpPr>
          <p:cNvPr name="TextBox 11" id="11"/>
          <p:cNvSpPr txBox="true"/>
          <p:nvPr/>
        </p:nvSpPr>
        <p:spPr>
          <a:xfrm rot="0">
            <a:off x="10521691" y="6624392"/>
            <a:ext cx="4119737" cy="2080895"/>
          </a:xfrm>
          <a:prstGeom prst="rect">
            <a:avLst/>
          </a:prstGeom>
        </p:spPr>
        <p:txBody>
          <a:bodyPr anchor="t" rtlCol="false" tIns="0" lIns="0" bIns="0" rIns="0">
            <a:spAutoFit/>
          </a:bodyPr>
          <a:lstStyle/>
          <a:p>
            <a:pPr>
              <a:lnSpc>
                <a:spcPts val="2379"/>
              </a:lnSpc>
              <a:spcBef>
                <a:spcPct val="0"/>
              </a:spcBef>
            </a:pPr>
            <a:r>
              <a:rPr lang="en-US" sz="1699">
                <a:solidFill>
                  <a:srgbClr val="000000"/>
                </a:solidFill>
                <a:latin typeface="Poppins"/>
              </a:rPr>
              <a:t>Collaborations with other platforms, financial institutions, and tech companies can open new avenues for SparkAid. Partnerships can bring in expertise, resources, and a wider user base, contributing to the platform's growth and influence.</a:t>
            </a:r>
          </a:p>
        </p:txBody>
      </p:sp>
      <p:sp>
        <p:nvSpPr>
          <p:cNvPr name="TextBox 12" id="12"/>
          <p:cNvSpPr txBox="true"/>
          <p:nvPr/>
        </p:nvSpPr>
        <p:spPr>
          <a:xfrm rot="0">
            <a:off x="2762491" y="6624392"/>
            <a:ext cx="4408680" cy="2376170"/>
          </a:xfrm>
          <a:prstGeom prst="rect">
            <a:avLst/>
          </a:prstGeom>
        </p:spPr>
        <p:txBody>
          <a:bodyPr anchor="t" rtlCol="false" tIns="0" lIns="0" bIns="0" rIns="0">
            <a:spAutoFit/>
          </a:bodyPr>
          <a:lstStyle/>
          <a:p>
            <a:pPr>
              <a:lnSpc>
                <a:spcPts val="2379"/>
              </a:lnSpc>
              <a:spcBef>
                <a:spcPct val="0"/>
              </a:spcBef>
            </a:pPr>
            <a:r>
              <a:rPr lang="en-US" sz="1699">
                <a:solidFill>
                  <a:srgbClr val="000000"/>
                </a:solidFill>
                <a:latin typeface="Poppins"/>
              </a:rPr>
              <a:t>As technology continues to advance, SparkAid can leverage emerging technologies to enhance its platform further. Integration with new technologies, such as AI and advanced analytics, can provide more personalized and impactful giving experiences.</a:t>
            </a:r>
          </a:p>
        </p:txBody>
      </p:sp>
      <p:sp>
        <p:nvSpPr>
          <p:cNvPr name="TextBox 13" id="13"/>
          <p:cNvSpPr txBox="true"/>
          <p:nvPr/>
        </p:nvSpPr>
        <p:spPr>
          <a:xfrm rot="0">
            <a:off x="10464541" y="6162157"/>
            <a:ext cx="4408680" cy="358775"/>
          </a:xfrm>
          <a:prstGeom prst="rect">
            <a:avLst/>
          </a:prstGeom>
        </p:spPr>
        <p:txBody>
          <a:bodyPr anchor="t" rtlCol="false" tIns="0" lIns="0" bIns="0" rIns="0">
            <a:spAutoFit/>
          </a:bodyPr>
          <a:lstStyle/>
          <a:p>
            <a:pPr>
              <a:lnSpc>
                <a:spcPts val="2799"/>
              </a:lnSpc>
              <a:spcBef>
                <a:spcPct val="0"/>
              </a:spcBef>
            </a:pPr>
            <a:r>
              <a:rPr lang="en-US" sz="1999">
                <a:solidFill>
                  <a:srgbClr val="000000"/>
                </a:solidFill>
                <a:latin typeface="Poppins Bold"/>
              </a:rPr>
              <a:t>Partnerships and Collaborations: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HOMECODERZ</a:t>
            </a:r>
          </a:p>
        </p:txBody>
      </p:sp>
      <p:grpSp>
        <p:nvGrpSpPr>
          <p:cNvPr name="Group 4" id="4"/>
          <p:cNvGrpSpPr>
            <a:grpSpLocks noChangeAspect="true"/>
          </p:cNvGrpSpPr>
          <p:nvPr/>
        </p:nvGrpSpPr>
        <p:grpSpPr>
          <a:xfrm rot="0">
            <a:off x="847889" y="3125184"/>
            <a:ext cx="4436887" cy="4436869"/>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6" id="6"/>
          <p:cNvGrpSpPr>
            <a:grpSpLocks noChangeAspect="true"/>
          </p:cNvGrpSpPr>
          <p:nvPr/>
        </p:nvGrpSpPr>
        <p:grpSpPr>
          <a:xfrm rot="0">
            <a:off x="5427705" y="3531602"/>
            <a:ext cx="3349845" cy="3349831"/>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grpSp>
        <p:nvGrpSpPr>
          <p:cNvPr name="Group 8" id="8"/>
          <p:cNvGrpSpPr>
            <a:grpSpLocks noChangeAspect="true"/>
          </p:cNvGrpSpPr>
          <p:nvPr/>
        </p:nvGrpSpPr>
        <p:grpSpPr>
          <a:xfrm rot="0">
            <a:off x="9510451" y="3531602"/>
            <a:ext cx="3349845" cy="3349831"/>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grpSp>
        <p:nvGrpSpPr>
          <p:cNvPr name="Group 10" id="10"/>
          <p:cNvGrpSpPr>
            <a:grpSpLocks noChangeAspect="true"/>
          </p:cNvGrpSpPr>
          <p:nvPr/>
        </p:nvGrpSpPr>
        <p:grpSpPr>
          <a:xfrm rot="0">
            <a:off x="13593196" y="3531602"/>
            <a:ext cx="3349845" cy="3349831"/>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Freeform 12" id="12"/>
          <p:cNvSpPr/>
          <p:nvPr/>
        </p:nvSpPr>
        <p:spPr>
          <a:xfrm flipH="false" flipV="false" rot="0">
            <a:off x="1344959" y="7409653"/>
            <a:ext cx="3485193" cy="1096252"/>
          </a:xfrm>
          <a:custGeom>
            <a:avLst/>
            <a:gdLst/>
            <a:ahLst/>
            <a:cxnLst/>
            <a:rect r="r" b="b" t="t" l="l"/>
            <a:pathLst>
              <a:path h="1096252" w="3485193">
                <a:moveTo>
                  <a:pt x="0" y="0"/>
                </a:moveTo>
                <a:lnTo>
                  <a:pt x="3485193" y="0"/>
                </a:lnTo>
                <a:lnTo>
                  <a:pt x="3485193" y="1096251"/>
                </a:lnTo>
                <a:lnTo>
                  <a:pt x="0" y="1096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360031" y="7409653"/>
            <a:ext cx="3485193" cy="1096252"/>
          </a:xfrm>
          <a:custGeom>
            <a:avLst/>
            <a:gdLst/>
            <a:ahLst/>
            <a:cxnLst/>
            <a:rect r="r" b="b" t="t" l="l"/>
            <a:pathLst>
              <a:path h="1096252" w="3485193">
                <a:moveTo>
                  <a:pt x="0" y="0"/>
                </a:moveTo>
                <a:lnTo>
                  <a:pt x="3485193" y="0"/>
                </a:lnTo>
                <a:lnTo>
                  <a:pt x="3485193" y="1096251"/>
                </a:lnTo>
                <a:lnTo>
                  <a:pt x="0" y="1096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9510451" y="7409653"/>
            <a:ext cx="3485193" cy="1096252"/>
          </a:xfrm>
          <a:custGeom>
            <a:avLst/>
            <a:gdLst/>
            <a:ahLst/>
            <a:cxnLst/>
            <a:rect r="r" b="b" t="t" l="l"/>
            <a:pathLst>
              <a:path h="1096252" w="3485193">
                <a:moveTo>
                  <a:pt x="0" y="0"/>
                </a:moveTo>
                <a:lnTo>
                  <a:pt x="3485193" y="0"/>
                </a:lnTo>
                <a:lnTo>
                  <a:pt x="3485193" y="1096251"/>
                </a:lnTo>
                <a:lnTo>
                  <a:pt x="0" y="1096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3593196" y="7409653"/>
            <a:ext cx="3485193" cy="1096252"/>
          </a:xfrm>
          <a:custGeom>
            <a:avLst/>
            <a:gdLst/>
            <a:ahLst/>
            <a:cxnLst/>
            <a:rect r="r" b="b" t="t" l="l"/>
            <a:pathLst>
              <a:path h="1096252" w="3485193">
                <a:moveTo>
                  <a:pt x="0" y="0"/>
                </a:moveTo>
                <a:lnTo>
                  <a:pt x="3485193" y="0"/>
                </a:lnTo>
                <a:lnTo>
                  <a:pt x="3485193" y="1096251"/>
                </a:lnTo>
                <a:lnTo>
                  <a:pt x="0" y="1096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344959" y="7703778"/>
            <a:ext cx="3485193" cy="441326"/>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oppins Bold"/>
              </a:rPr>
              <a:t>Ankit Gupta</a:t>
            </a:r>
          </a:p>
        </p:txBody>
      </p:sp>
      <p:sp>
        <p:nvSpPr>
          <p:cNvPr name="TextBox 17" id="17"/>
          <p:cNvSpPr txBox="true"/>
          <p:nvPr/>
        </p:nvSpPr>
        <p:spPr>
          <a:xfrm rot="0">
            <a:off x="3558162" y="1791765"/>
            <a:ext cx="11171677" cy="904794"/>
          </a:xfrm>
          <a:prstGeom prst="rect">
            <a:avLst/>
          </a:prstGeom>
        </p:spPr>
        <p:txBody>
          <a:bodyPr anchor="t" rtlCol="false" tIns="0" lIns="0" bIns="0" rIns="0">
            <a:spAutoFit/>
          </a:bodyPr>
          <a:lstStyle/>
          <a:p>
            <a:pPr algn="ctr">
              <a:lnSpc>
                <a:spcPts val="6720"/>
              </a:lnSpc>
            </a:pPr>
            <a:r>
              <a:rPr lang="en-US" sz="5600">
                <a:solidFill>
                  <a:srgbClr val="171616"/>
                </a:solidFill>
                <a:latin typeface="Poppins Bold"/>
              </a:rPr>
              <a:t>Meet Our Team</a:t>
            </a:r>
          </a:p>
        </p:txBody>
      </p:sp>
      <p:sp>
        <p:nvSpPr>
          <p:cNvPr name="TextBox 18" id="18"/>
          <p:cNvSpPr txBox="true"/>
          <p:nvPr/>
        </p:nvSpPr>
        <p:spPr>
          <a:xfrm rot="0">
            <a:off x="5292356" y="7703778"/>
            <a:ext cx="3485193" cy="441326"/>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oppins Bold"/>
              </a:rPr>
              <a:t>Aneerban Saha</a:t>
            </a:r>
          </a:p>
        </p:txBody>
      </p:sp>
      <p:sp>
        <p:nvSpPr>
          <p:cNvPr name="TextBox 19" id="19"/>
          <p:cNvSpPr txBox="true"/>
          <p:nvPr/>
        </p:nvSpPr>
        <p:spPr>
          <a:xfrm rot="0">
            <a:off x="9510451" y="7703778"/>
            <a:ext cx="3485193" cy="441326"/>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oppins Bold"/>
              </a:rPr>
              <a:t>Sameer Madhav D.</a:t>
            </a:r>
          </a:p>
        </p:txBody>
      </p:sp>
      <p:sp>
        <p:nvSpPr>
          <p:cNvPr name="TextBox 20" id="20"/>
          <p:cNvSpPr txBox="true"/>
          <p:nvPr/>
        </p:nvSpPr>
        <p:spPr>
          <a:xfrm rot="0">
            <a:off x="13662394" y="7703778"/>
            <a:ext cx="3485193" cy="441326"/>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oppins Bold"/>
              </a:rPr>
              <a:t>Ankit Kumar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HOMECODERZ</a:t>
            </a:r>
          </a:p>
        </p:txBody>
      </p:sp>
      <p:sp>
        <p:nvSpPr>
          <p:cNvPr name="TextBox 4" id="4"/>
          <p:cNvSpPr txBox="true"/>
          <p:nvPr/>
        </p:nvSpPr>
        <p:spPr>
          <a:xfrm rot="0">
            <a:off x="4284135" y="1273217"/>
            <a:ext cx="9719730" cy="981075"/>
          </a:xfrm>
          <a:prstGeom prst="rect">
            <a:avLst/>
          </a:prstGeom>
        </p:spPr>
        <p:txBody>
          <a:bodyPr anchor="t" rtlCol="false" tIns="0" lIns="0" bIns="0" rIns="0">
            <a:spAutoFit/>
          </a:bodyPr>
          <a:lstStyle/>
          <a:p>
            <a:pPr algn="ctr">
              <a:lnSpc>
                <a:spcPts val="7319"/>
              </a:lnSpc>
            </a:pPr>
            <a:r>
              <a:rPr lang="en-US" sz="6099">
                <a:solidFill>
                  <a:srgbClr val="171616"/>
                </a:solidFill>
                <a:latin typeface="Poppins Bold"/>
              </a:rPr>
              <a:t>Problem Statement:</a:t>
            </a:r>
          </a:p>
        </p:txBody>
      </p:sp>
      <p:sp>
        <p:nvSpPr>
          <p:cNvPr name="TextBox 5" id="5"/>
          <p:cNvSpPr txBox="true"/>
          <p:nvPr/>
        </p:nvSpPr>
        <p:spPr>
          <a:xfrm rot="0">
            <a:off x="2372862" y="3410267"/>
            <a:ext cx="13542276" cy="4205606"/>
          </a:xfrm>
          <a:prstGeom prst="rect">
            <a:avLst/>
          </a:prstGeom>
        </p:spPr>
        <p:txBody>
          <a:bodyPr anchor="t" rtlCol="false" tIns="0" lIns="0" bIns="0" rIns="0">
            <a:spAutoFit/>
          </a:bodyPr>
          <a:lstStyle/>
          <a:p>
            <a:pPr algn="ctr">
              <a:lnSpc>
                <a:spcPts val="4059"/>
              </a:lnSpc>
            </a:pPr>
            <a:r>
              <a:rPr lang="en-US" sz="2899">
                <a:solidFill>
                  <a:srgbClr val="171616"/>
                </a:solidFill>
                <a:latin typeface="Poppins Bold"/>
              </a:rPr>
              <a:t>Platform for Donations and Philanthropy Tracking</a:t>
            </a:r>
          </a:p>
          <a:p>
            <a:pPr algn="ctr">
              <a:lnSpc>
                <a:spcPts val="2799"/>
              </a:lnSpc>
            </a:pPr>
          </a:p>
          <a:p>
            <a:pPr algn="ctr">
              <a:lnSpc>
                <a:spcPts val="3779"/>
              </a:lnSpc>
              <a:spcBef>
                <a:spcPct val="0"/>
              </a:spcBef>
            </a:pPr>
            <a:r>
              <a:rPr lang="en-US" sz="2699">
                <a:solidFill>
                  <a:srgbClr val="171616"/>
                </a:solidFill>
                <a:latin typeface="Poppins"/>
              </a:rPr>
              <a:t>In the realm of philanthropy and charitable donations, transparency, accountability, and trust are paramount for both donors and beneficiaries. Developing a secure and transparent platform that effectively tracks and manages donations, ensuring that funds reach intended causes and demonstrating their impact, is essential. The challenge in this hackathon is to design and build an innovative, transparent platform that enhances security, and traceability in the domain of donations and philanthropy</a:t>
            </a:r>
            <a:r>
              <a:rPr lang="en-US" sz="2699">
                <a:solidFill>
                  <a:srgbClr val="171616"/>
                </a:solidFill>
                <a:latin typeface="Poppins Bold"/>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83333" y="1028700"/>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20627" y="3059839"/>
            <a:ext cx="13246747" cy="6007961"/>
          </a:xfrm>
          <a:custGeom>
            <a:avLst/>
            <a:gdLst/>
            <a:ahLst/>
            <a:cxnLst/>
            <a:rect r="r" b="b" t="t" l="l"/>
            <a:pathLst>
              <a:path h="6007961" w="13246747">
                <a:moveTo>
                  <a:pt x="0" y="0"/>
                </a:moveTo>
                <a:lnTo>
                  <a:pt x="13246746" y="0"/>
                </a:lnTo>
                <a:lnTo>
                  <a:pt x="13246746" y="6007961"/>
                </a:lnTo>
                <a:lnTo>
                  <a:pt x="0" y="6007961"/>
                </a:lnTo>
                <a:lnTo>
                  <a:pt x="0" y="0"/>
                </a:lnTo>
                <a:close/>
              </a:path>
            </a:pathLst>
          </a:custGeom>
          <a:blipFill>
            <a:blip r:embed="rId4"/>
            <a:stretch>
              <a:fillRect l="0" t="0" r="0" b="0"/>
            </a:stretch>
          </a:blipFill>
          <a:ln w="19050" cap="sq">
            <a:solidFill>
              <a:srgbClr val="89949E"/>
            </a:solidFill>
            <a:prstDash val="solid"/>
            <a:miter/>
          </a:ln>
        </p:spPr>
      </p:sp>
      <p:sp>
        <p:nvSpPr>
          <p:cNvPr name="TextBox 5" id="5"/>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HOMECODERZ</a:t>
            </a:r>
          </a:p>
        </p:txBody>
      </p:sp>
      <p:sp>
        <p:nvSpPr>
          <p:cNvPr name="TextBox 6" id="6"/>
          <p:cNvSpPr txBox="true"/>
          <p:nvPr/>
        </p:nvSpPr>
        <p:spPr>
          <a:xfrm rot="0">
            <a:off x="6037187" y="1164632"/>
            <a:ext cx="6213627"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Process Flow</a:t>
            </a:r>
          </a:p>
        </p:txBody>
      </p:sp>
      <p:sp>
        <p:nvSpPr>
          <p:cNvPr name="Freeform 7" id="7"/>
          <p:cNvSpPr/>
          <p:nvPr/>
        </p:nvSpPr>
        <p:spPr>
          <a:xfrm flipH="false" flipV="false" rot="0">
            <a:off x="15767373" y="7465173"/>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35956" y="-1160587"/>
            <a:ext cx="6304087" cy="6304087"/>
          </a:xfrm>
          <a:custGeom>
            <a:avLst/>
            <a:gdLst/>
            <a:ahLst/>
            <a:cxnLst/>
            <a:rect r="r" b="b" t="t" l="l"/>
            <a:pathLst>
              <a:path h="6304087" w="6304087">
                <a:moveTo>
                  <a:pt x="0" y="0"/>
                </a:moveTo>
                <a:lnTo>
                  <a:pt x="6304088" y="0"/>
                </a:lnTo>
                <a:lnTo>
                  <a:pt x="6304088"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9407711" y="3844574"/>
            <a:ext cx="3391597" cy="3391583"/>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6" id="6"/>
          <p:cNvGrpSpPr>
            <a:grpSpLocks noChangeAspect="true"/>
          </p:cNvGrpSpPr>
          <p:nvPr/>
        </p:nvGrpSpPr>
        <p:grpSpPr>
          <a:xfrm rot="0">
            <a:off x="13542258" y="5540365"/>
            <a:ext cx="3391597" cy="3391583"/>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grpSp>
        <p:nvGrpSpPr>
          <p:cNvPr name="Group 8" id="8"/>
          <p:cNvGrpSpPr>
            <a:grpSpLocks noChangeAspect="true"/>
          </p:cNvGrpSpPr>
          <p:nvPr/>
        </p:nvGrpSpPr>
        <p:grpSpPr>
          <a:xfrm rot="0">
            <a:off x="5273164" y="5540365"/>
            <a:ext cx="3391597" cy="3391583"/>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5541" t="0" r="-45541" b="0"/>
              </a:stretch>
            </a:blipFill>
          </p:spPr>
        </p:sp>
      </p:grpSp>
      <p:sp>
        <p:nvSpPr>
          <p:cNvPr name="TextBox 10" id="10"/>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000000"/>
                </a:solidFill>
                <a:latin typeface="Poppins Bold"/>
              </a:rPr>
              <a:t>HOMECODERZ</a:t>
            </a:r>
          </a:p>
        </p:txBody>
      </p:sp>
      <p:sp>
        <p:nvSpPr>
          <p:cNvPr name="TextBox 11" id="11"/>
          <p:cNvSpPr txBox="true"/>
          <p:nvPr/>
        </p:nvSpPr>
        <p:spPr>
          <a:xfrm rot="0">
            <a:off x="1787373" y="2631058"/>
            <a:ext cx="6496040" cy="904875"/>
          </a:xfrm>
          <a:prstGeom prst="rect">
            <a:avLst/>
          </a:prstGeom>
        </p:spPr>
        <p:txBody>
          <a:bodyPr anchor="t" rtlCol="false" tIns="0" lIns="0" bIns="0" rIns="0">
            <a:spAutoFit/>
          </a:bodyPr>
          <a:lstStyle/>
          <a:p>
            <a:pPr>
              <a:lnSpc>
                <a:spcPts val="6720"/>
              </a:lnSpc>
            </a:pPr>
            <a:r>
              <a:rPr lang="en-US" sz="5600">
                <a:solidFill>
                  <a:srgbClr val="000000"/>
                </a:solidFill>
                <a:latin typeface="Poppins Bold"/>
              </a:rPr>
              <a:t>TECH STACK</a:t>
            </a:r>
          </a:p>
        </p:txBody>
      </p:sp>
      <p:sp>
        <p:nvSpPr>
          <p:cNvPr name="TextBox 12" id="12"/>
          <p:cNvSpPr txBox="true"/>
          <p:nvPr/>
        </p:nvSpPr>
        <p:spPr>
          <a:xfrm rot="0">
            <a:off x="1848578" y="6391515"/>
            <a:ext cx="559658" cy="290027"/>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01</a:t>
            </a:r>
          </a:p>
        </p:txBody>
      </p:sp>
      <p:sp>
        <p:nvSpPr>
          <p:cNvPr name="TextBox 13" id="13"/>
          <p:cNvSpPr txBox="true"/>
          <p:nvPr/>
        </p:nvSpPr>
        <p:spPr>
          <a:xfrm rot="0">
            <a:off x="2128407" y="7349226"/>
            <a:ext cx="1880427" cy="398781"/>
          </a:xfrm>
          <a:prstGeom prst="rect">
            <a:avLst/>
          </a:prstGeom>
        </p:spPr>
        <p:txBody>
          <a:bodyPr anchor="t" rtlCol="false" tIns="0" lIns="0" bIns="0" rIns="0">
            <a:spAutoFit/>
          </a:bodyPr>
          <a:lstStyle/>
          <a:p>
            <a:pPr>
              <a:lnSpc>
                <a:spcPts val="3219"/>
              </a:lnSpc>
              <a:spcBef>
                <a:spcPct val="0"/>
              </a:spcBef>
            </a:pPr>
            <a:r>
              <a:rPr lang="en-US" sz="2299">
                <a:solidFill>
                  <a:srgbClr val="000000"/>
                </a:solidFill>
                <a:latin typeface="Poppins Bold"/>
              </a:rPr>
              <a:t>ReactJS</a:t>
            </a:r>
          </a:p>
        </p:txBody>
      </p:sp>
      <p:grpSp>
        <p:nvGrpSpPr>
          <p:cNvPr name="Group 14" id="14"/>
          <p:cNvGrpSpPr>
            <a:grpSpLocks noChangeAspect="true"/>
          </p:cNvGrpSpPr>
          <p:nvPr/>
        </p:nvGrpSpPr>
        <p:grpSpPr>
          <a:xfrm rot="0">
            <a:off x="1138617" y="3844574"/>
            <a:ext cx="3391597" cy="3391583"/>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TextBox 16" id="16"/>
          <p:cNvSpPr txBox="true"/>
          <p:nvPr/>
        </p:nvSpPr>
        <p:spPr>
          <a:xfrm rot="0">
            <a:off x="6402986" y="9201150"/>
            <a:ext cx="1880427" cy="398781"/>
          </a:xfrm>
          <a:prstGeom prst="rect">
            <a:avLst/>
          </a:prstGeom>
        </p:spPr>
        <p:txBody>
          <a:bodyPr anchor="t" rtlCol="false" tIns="0" lIns="0" bIns="0" rIns="0">
            <a:spAutoFit/>
          </a:bodyPr>
          <a:lstStyle/>
          <a:p>
            <a:pPr>
              <a:lnSpc>
                <a:spcPts val="3219"/>
              </a:lnSpc>
              <a:spcBef>
                <a:spcPct val="0"/>
              </a:spcBef>
            </a:pPr>
            <a:r>
              <a:rPr lang="en-US" sz="2299">
                <a:solidFill>
                  <a:srgbClr val="000000"/>
                </a:solidFill>
                <a:latin typeface="Poppins Bold"/>
              </a:rPr>
              <a:t>Solidity</a:t>
            </a:r>
          </a:p>
        </p:txBody>
      </p:sp>
      <p:sp>
        <p:nvSpPr>
          <p:cNvPr name="TextBox 17" id="17"/>
          <p:cNvSpPr txBox="true"/>
          <p:nvPr/>
        </p:nvSpPr>
        <p:spPr>
          <a:xfrm rot="0">
            <a:off x="10196522" y="7349226"/>
            <a:ext cx="2602785" cy="398781"/>
          </a:xfrm>
          <a:prstGeom prst="rect">
            <a:avLst/>
          </a:prstGeom>
        </p:spPr>
        <p:txBody>
          <a:bodyPr anchor="t" rtlCol="false" tIns="0" lIns="0" bIns="0" rIns="0">
            <a:spAutoFit/>
          </a:bodyPr>
          <a:lstStyle/>
          <a:p>
            <a:pPr>
              <a:lnSpc>
                <a:spcPts val="3219"/>
              </a:lnSpc>
              <a:spcBef>
                <a:spcPct val="0"/>
              </a:spcBef>
            </a:pPr>
            <a:r>
              <a:rPr lang="en-US" sz="2299">
                <a:solidFill>
                  <a:srgbClr val="000000"/>
                </a:solidFill>
                <a:latin typeface="Poppins Bold"/>
              </a:rPr>
              <a:t>Polygon Chain</a:t>
            </a:r>
          </a:p>
        </p:txBody>
      </p:sp>
      <p:sp>
        <p:nvSpPr>
          <p:cNvPr name="TextBox 18" id="18"/>
          <p:cNvSpPr txBox="true"/>
          <p:nvPr/>
        </p:nvSpPr>
        <p:spPr>
          <a:xfrm rot="0">
            <a:off x="14897995" y="9201150"/>
            <a:ext cx="1880427" cy="398781"/>
          </a:xfrm>
          <a:prstGeom prst="rect">
            <a:avLst/>
          </a:prstGeom>
        </p:spPr>
        <p:txBody>
          <a:bodyPr anchor="t" rtlCol="false" tIns="0" lIns="0" bIns="0" rIns="0">
            <a:spAutoFit/>
          </a:bodyPr>
          <a:lstStyle/>
          <a:p>
            <a:pPr>
              <a:lnSpc>
                <a:spcPts val="3219"/>
              </a:lnSpc>
              <a:spcBef>
                <a:spcPct val="0"/>
              </a:spcBef>
            </a:pPr>
            <a:r>
              <a:rPr lang="en-US" sz="2299">
                <a:solidFill>
                  <a:srgbClr val="000000"/>
                </a:solidFill>
                <a:latin typeface="Poppins Bold"/>
              </a:rPr>
              <a:t>IPFS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84619" y="-3152044"/>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06141" y="8502643"/>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9532" y="1645758"/>
            <a:ext cx="7624468" cy="4712629"/>
          </a:xfrm>
          <a:custGeom>
            <a:avLst/>
            <a:gdLst/>
            <a:ahLst/>
            <a:cxnLst/>
            <a:rect r="r" b="b" t="t" l="l"/>
            <a:pathLst>
              <a:path h="4712629" w="7624468">
                <a:moveTo>
                  <a:pt x="0" y="0"/>
                </a:moveTo>
                <a:lnTo>
                  <a:pt x="7624468" y="0"/>
                </a:lnTo>
                <a:lnTo>
                  <a:pt x="7624468" y="4712630"/>
                </a:lnTo>
                <a:lnTo>
                  <a:pt x="0" y="4712630"/>
                </a:lnTo>
                <a:lnTo>
                  <a:pt x="0" y="0"/>
                </a:lnTo>
                <a:close/>
              </a:path>
            </a:pathLst>
          </a:custGeom>
          <a:blipFill>
            <a:blip r:embed="rId4"/>
            <a:stretch>
              <a:fillRect l="0" t="0" r="0" b="0"/>
            </a:stretch>
          </a:blipFill>
        </p:spPr>
      </p:sp>
      <p:sp>
        <p:nvSpPr>
          <p:cNvPr name="TextBox 6" id="6"/>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HOMECODERZ</a:t>
            </a:r>
          </a:p>
        </p:txBody>
      </p:sp>
      <p:sp>
        <p:nvSpPr>
          <p:cNvPr name="TextBox 7" id="7"/>
          <p:cNvSpPr txBox="true"/>
          <p:nvPr/>
        </p:nvSpPr>
        <p:spPr>
          <a:xfrm rot="0">
            <a:off x="1574884" y="6529838"/>
            <a:ext cx="7086896" cy="876300"/>
          </a:xfrm>
          <a:prstGeom prst="rect">
            <a:avLst/>
          </a:prstGeom>
        </p:spPr>
        <p:txBody>
          <a:bodyPr anchor="t" rtlCol="false" tIns="0" lIns="0" bIns="0" rIns="0">
            <a:spAutoFit/>
          </a:bodyPr>
          <a:lstStyle/>
          <a:p>
            <a:pPr>
              <a:lnSpc>
                <a:spcPts val="6480"/>
              </a:lnSpc>
            </a:pPr>
            <a:r>
              <a:rPr lang="en-US" sz="5400">
                <a:solidFill>
                  <a:srgbClr val="171616"/>
                </a:solidFill>
                <a:latin typeface="Poppins Bold"/>
              </a:rPr>
              <a:t>The Landing Page</a:t>
            </a:r>
          </a:p>
        </p:txBody>
      </p:sp>
      <p:sp>
        <p:nvSpPr>
          <p:cNvPr name="Freeform 8" id="8"/>
          <p:cNvSpPr/>
          <p:nvPr/>
        </p:nvSpPr>
        <p:spPr>
          <a:xfrm flipH="false" flipV="false" rot="0">
            <a:off x="9459998" y="4195366"/>
            <a:ext cx="8499359" cy="4783244"/>
          </a:xfrm>
          <a:custGeom>
            <a:avLst/>
            <a:gdLst/>
            <a:ahLst/>
            <a:cxnLst/>
            <a:rect r="r" b="b" t="t" l="l"/>
            <a:pathLst>
              <a:path h="4783244" w="8499359">
                <a:moveTo>
                  <a:pt x="0" y="0"/>
                </a:moveTo>
                <a:lnTo>
                  <a:pt x="8499360" y="0"/>
                </a:lnTo>
                <a:lnTo>
                  <a:pt x="8499360" y="4783243"/>
                </a:lnTo>
                <a:lnTo>
                  <a:pt x="0" y="4783243"/>
                </a:lnTo>
                <a:lnTo>
                  <a:pt x="0" y="0"/>
                </a:lnTo>
                <a:close/>
              </a:path>
            </a:pathLst>
          </a:custGeom>
          <a:blipFill>
            <a:blip r:embed="rId5"/>
            <a:stretch>
              <a:fillRect l="0" t="0" r="0" b="0"/>
            </a:stretch>
          </a:blipFill>
        </p:spPr>
      </p:sp>
      <p:sp>
        <p:nvSpPr>
          <p:cNvPr name="TextBox 9" id="9"/>
          <p:cNvSpPr txBox="true"/>
          <p:nvPr/>
        </p:nvSpPr>
        <p:spPr>
          <a:xfrm rot="0">
            <a:off x="11393733" y="9201150"/>
            <a:ext cx="7086896" cy="876300"/>
          </a:xfrm>
          <a:prstGeom prst="rect">
            <a:avLst/>
          </a:prstGeom>
        </p:spPr>
        <p:txBody>
          <a:bodyPr anchor="t" rtlCol="false" tIns="0" lIns="0" bIns="0" rIns="0">
            <a:spAutoFit/>
          </a:bodyPr>
          <a:lstStyle/>
          <a:p>
            <a:pPr>
              <a:lnSpc>
                <a:spcPts val="6480"/>
              </a:lnSpc>
            </a:pPr>
            <a:r>
              <a:rPr lang="en-US" sz="5400">
                <a:solidFill>
                  <a:srgbClr val="171616"/>
                </a:solidFill>
                <a:latin typeface="Poppins Bold"/>
              </a:rPr>
              <a:t>Detailed 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HOMECODERZ</a:t>
            </a:r>
          </a:p>
        </p:txBody>
      </p:sp>
      <p:sp>
        <p:nvSpPr>
          <p:cNvPr name="Freeform 4" id="4"/>
          <p:cNvSpPr/>
          <p:nvPr/>
        </p:nvSpPr>
        <p:spPr>
          <a:xfrm flipH="false" flipV="false" rot="-5400000">
            <a:off x="7553512" y="3045932"/>
            <a:ext cx="3177069" cy="5124305"/>
          </a:xfrm>
          <a:custGeom>
            <a:avLst/>
            <a:gdLst/>
            <a:ahLst/>
            <a:cxnLst/>
            <a:rect r="r" b="b" t="t" l="l"/>
            <a:pathLst>
              <a:path h="5124305" w="3177069">
                <a:moveTo>
                  <a:pt x="0" y="0"/>
                </a:moveTo>
                <a:lnTo>
                  <a:pt x="3177069" y="0"/>
                </a:lnTo>
                <a:lnTo>
                  <a:pt x="3177069" y="5124305"/>
                </a:lnTo>
                <a:lnTo>
                  <a:pt x="0" y="5124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147625" y="5346547"/>
            <a:ext cx="3992750" cy="1785620"/>
          </a:xfrm>
          <a:prstGeom prst="rect">
            <a:avLst/>
          </a:prstGeom>
        </p:spPr>
        <p:txBody>
          <a:bodyPr anchor="t" rtlCol="false" tIns="0" lIns="0" bIns="0" rIns="0">
            <a:spAutoFit/>
          </a:bodyPr>
          <a:lstStyle/>
          <a:p>
            <a:pPr>
              <a:lnSpc>
                <a:spcPts val="2379"/>
              </a:lnSpc>
            </a:pPr>
            <a:r>
              <a:rPr lang="en-US" sz="1699">
                <a:solidFill>
                  <a:srgbClr val="FFFFFF"/>
                </a:solidFill>
                <a:latin typeface="Poppins"/>
              </a:rPr>
              <a:t>Implement robust verification processes for campaigns and organizations to build trust between donors and campaigners, ensuring the legitimacy of fundraising efforts.</a:t>
            </a:r>
          </a:p>
          <a:p>
            <a:pPr>
              <a:lnSpc>
                <a:spcPts val="2379"/>
              </a:lnSpc>
              <a:spcBef>
                <a:spcPct val="0"/>
              </a:spcBef>
            </a:pPr>
          </a:p>
        </p:txBody>
      </p:sp>
      <p:sp>
        <p:nvSpPr>
          <p:cNvPr name="TextBox 6" id="6"/>
          <p:cNvSpPr txBox="true"/>
          <p:nvPr/>
        </p:nvSpPr>
        <p:spPr>
          <a:xfrm rot="0">
            <a:off x="7310993" y="4364038"/>
            <a:ext cx="3264226" cy="711200"/>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Bold"/>
              </a:rPr>
              <a:t>Building Trust through Verification:</a:t>
            </a:r>
          </a:p>
        </p:txBody>
      </p:sp>
      <p:sp>
        <p:nvSpPr>
          <p:cNvPr name="Freeform 7" id="7"/>
          <p:cNvSpPr/>
          <p:nvPr/>
        </p:nvSpPr>
        <p:spPr>
          <a:xfrm flipH="false" flipV="false" rot="-5400000">
            <a:off x="12986524" y="3045932"/>
            <a:ext cx="3177069" cy="5124305"/>
          </a:xfrm>
          <a:custGeom>
            <a:avLst/>
            <a:gdLst/>
            <a:ahLst/>
            <a:cxnLst/>
            <a:rect r="r" b="b" t="t" l="l"/>
            <a:pathLst>
              <a:path h="5124305" w="3177069">
                <a:moveTo>
                  <a:pt x="0" y="0"/>
                </a:moveTo>
                <a:lnTo>
                  <a:pt x="3177069" y="0"/>
                </a:lnTo>
                <a:lnTo>
                  <a:pt x="3177069" y="5124305"/>
                </a:lnTo>
                <a:lnTo>
                  <a:pt x="0" y="5124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580499" y="5346547"/>
            <a:ext cx="4267050" cy="1785620"/>
          </a:xfrm>
          <a:prstGeom prst="rect">
            <a:avLst/>
          </a:prstGeom>
        </p:spPr>
        <p:txBody>
          <a:bodyPr anchor="t" rtlCol="false" tIns="0" lIns="0" bIns="0" rIns="0">
            <a:spAutoFit/>
          </a:bodyPr>
          <a:lstStyle/>
          <a:p>
            <a:pPr>
              <a:lnSpc>
                <a:spcPts val="2379"/>
              </a:lnSpc>
            </a:pPr>
            <a:r>
              <a:rPr lang="en-US" sz="1699">
                <a:solidFill>
                  <a:srgbClr val="FFFFFF"/>
                </a:solidFill>
                <a:latin typeface="Poppins"/>
              </a:rPr>
              <a:t>Leverage blockchain technology to reduce transaction costs and eliminate the need for intermediaries, ensuring that a higher percentage of each donation goes directly to the cause.</a:t>
            </a:r>
          </a:p>
          <a:p>
            <a:pPr>
              <a:lnSpc>
                <a:spcPts val="2379"/>
              </a:lnSpc>
              <a:spcBef>
                <a:spcPct val="0"/>
              </a:spcBef>
            </a:pPr>
          </a:p>
        </p:txBody>
      </p:sp>
      <p:sp>
        <p:nvSpPr>
          <p:cNvPr name="TextBox 9" id="9"/>
          <p:cNvSpPr txBox="true"/>
          <p:nvPr/>
        </p:nvSpPr>
        <p:spPr>
          <a:xfrm rot="0">
            <a:off x="12744005" y="4364038"/>
            <a:ext cx="3426246" cy="711200"/>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Bold"/>
              </a:rPr>
              <a:t>Cost-Effective Blockchain Transactions:</a:t>
            </a:r>
          </a:p>
        </p:txBody>
      </p:sp>
      <p:sp>
        <p:nvSpPr>
          <p:cNvPr name="TextBox 10" id="10"/>
          <p:cNvSpPr txBox="true"/>
          <p:nvPr/>
        </p:nvSpPr>
        <p:spPr>
          <a:xfrm rot="0">
            <a:off x="4855328" y="1527259"/>
            <a:ext cx="9719730"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What are the problems</a:t>
            </a:r>
          </a:p>
        </p:txBody>
      </p:sp>
      <p:sp>
        <p:nvSpPr>
          <p:cNvPr name="Freeform 11" id="11"/>
          <p:cNvSpPr/>
          <p:nvPr/>
        </p:nvSpPr>
        <p:spPr>
          <a:xfrm flipH="false" flipV="false" rot="-5400000">
            <a:off x="2124407" y="3045932"/>
            <a:ext cx="3177069" cy="5124305"/>
          </a:xfrm>
          <a:custGeom>
            <a:avLst/>
            <a:gdLst/>
            <a:ahLst/>
            <a:cxnLst/>
            <a:rect r="r" b="b" t="t" l="l"/>
            <a:pathLst>
              <a:path h="5124305" w="3177069">
                <a:moveTo>
                  <a:pt x="0" y="0"/>
                </a:moveTo>
                <a:lnTo>
                  <a:pt x="3177069" y="0"/>
                </a:lnTo>
                <a:lnTo>
                  <a:pt x="3177069" y="5124305"/>
                </a:lnTo>
                <a:lnTo>
                  <a:pt x="0" y="5124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665285" y="5346547"/>
            <a:ext cx="3992750" cy="1785620"/>
          </a:xfrm>
          <a:prstGeom prst="rect">
            <a:avLst/>
          </a:prstGeom>
        </p:spPr>
        <p:txBody>
          <a:bodyPr anchor="t" rtlCol="false" tIns="0" lIns="0" bIns="0" rIns="0">
            <a:spAutoFit/>
          </a:bodyPr>
          <a:lstStyle/>
          <a:p>
            <a:pPr>
              <a:lnSpc>
                <a:spcPts val="2379"/>
              </a:lnSpc>
            </a:pPr>
            <a:r>
              <a:rPr lang="en-US" sz="1699">
                <a:solidFill>
                  <a:srgbClr val="FFFFFF"/>
                </a:solidFill>
                <a:latin typeface="Poppins"/>
              </a:rPr>
              <a:t>Implement blockchain technology to ensure transparent and tamper-proof records of all transactions, providing donors with a clear view of where their contributions are utilized.</a:t>
            </a:r>
          </a:p>
          <a:p>
            <a:pPr>
              <a:lnSpc>
                <a:spcPts val="2379"/>
              </a:lnSpc>
              <a:spcBef>
                <a:spcPct val="0"/>
              </a:spcBef>
            </a:pPr>
          </a:p>
        </p:txBody>
      </p:sp>
      <p:sp>
        <p:nvSpPr>
          <p:cNvPr name="TextBox 13" id="13"/>
          <p:cNvSpPr txBox="true"/>
          <p:nvPr/>
        </p:nvSpPr>
        <p:spPr>
          <a:xfrm rot="0">
            <a:off x="1665285" y="4364038"/>
            <a:ext cx="3264226" cy="711200"/>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Bold"/>
              </a:rPr>
              <a:t>Enhanced Transparency through Blockchain: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HOMECODERZ</a:t>
            </a:r>
          </a:p>
        </p:txBody>
      </p:sp>
      <p:sp>
        <p:nvSpPr>
          <p:cNvPr name="Freeform 4" id="4"/>
          <p:cNvSpPr/>
          <p:nvPr/>
        </p:nvSpPr>
        <p:spPr>
          <a:xfrm flipH="false" flipV="false" rot="0">
            <a:off x="1858259" y="4230521"/>
            <a:ext cx="1447374" cy="1447374"/>
          </a:xfrm>
          <a:custGeom>
            <a:avLst/>
            <a:gdLst/>
            <a:ahLst/>
            <a:cxnLst/>
            <a:rect r="r" b="b" t="t" l="l"/>
            <a:pathLst>
              <a:path h="1447374" w="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83318" y="4832710"/>
            <a:ext cx="5237181" cy="1195070"/>
          </a:xfrm>
          <a:prstGeom prst="rect">
            <a:avLst/>
          </a:prstGeom>
        </p:spPr>
        <p:txBody>
          <a:bodyPr anchor="t" rtlCol="false" tIns="0" lIns="0" bIns="0" rIns="0">
            <a:spAutoFit/>
          </a:bodyPr>
          <a:lstStyle/>
          <a:p>
            <a:pPr>
              <a:lnSpc>
                <a:spcPts val="2379"/>
              </a:lnSpc>
              <a:spcBef>
                <a:spcPct val="0"/>
              </a:spcBef>
            </a:pPr>
            <a:r>
              <a:rPr lang="en-US" sz="1699">
                <a:solidFill>
                  <a:srgbClr val="171616"/>
                </a:solidFill>
                <a:latin typeface="Poppins"/>
              </a:rPr>
              <a:t>Implement blockchain technology to ensure transparent and tamper-proof records of all transactions, providing donors with a clear view of where their contributions are utilized.</a:t>
            </a:r>
          </a:p>
        </p:txBody>
      </p:sp>
      <p:sp>
        <p:nvSpPr>
          <p:cNvPr name="TextBox 6" id="6"/>
          <p:cNvSpPr txBox="true"/>
          <p:nvPr/>
        </p:nvSpPr>
        <p:spPr>
          <a:xfrm rot="0">
            <a:off x="1980299" y="4616816"/>
            <a:ext cx="1203294" cy="58906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Poppins Bold"/>
              </a:rPr>
              <a:t>01</a:t>
            </a:r>
          </a:p>
        </p:txBody>
      </p:sp>
      <p:sp>
        <p:nvSpPr>
          <p:cNvPr name="TextBox 7" id="7"/>
          <p:cNvSpPr txBox="true"/>
          <p:nvPr/>
        </p:nvSpPr>
        <p:spPr>
          <a:xfrm rot="0">
            <a:off x="3683318" y="4343766"/>
            <a:ext cx="6047864" cy="358775"/>
          </a:xfrm>
          <a:prstGeom prst="rect">
            <a:avLst/>
          </a:prstGeom>
        </p:spPr>
        <p:txBody>
          <a:bodyPr anchor="t" rtlCol="false" tIns="0" lIns="0" bIns="0" rIns="0">
            <a:spAutoFit/>
          </a:bodyPr>
          <a:lstStyle/>
          <a:p>
            <a:pPr>
              <a:lnSpc>
                <a:spcPts val="2799"/>
              </a:lnSpc>
              <a:spcBef>
                <a:spcPct val="0"/>
              </a:spcBef>
            </a:pPr>
            <a:r>
              <a:rPr lang="en-US" sz="1999">
                <a:solidFill>
                  <a:srgbClr val="000000"/>
                </a:solidFill>
                <a:latin typeface="Poppins Bold"/>
              </a:rPr>
              <a:t>Enhanced Transparency through Blockchain:</a:t>
            </a:r>
          </a:p>
        </p:txBody>
      </p:sp>
      <p:sp>
        <p:nvSpPr>
          <p:cNvPr name="Freeform 8" id="8"/>
          <p:cNvSpPr/>
          <p:nvPr/>
        </p:nvSpPr>
        <p:spPr>
          <a:xfrm flipH="false" flipV="false" rot="0">
            <a:off x="1858259" y="6860932"/>
            <a:ext cx="1447374" cy="1447374"/>
          </a:xfrm>
          <a:custGeom>
            <a:avLst/>
            <a:gdLst/>
            <a:ahLst/>
            <a:cxnLst/>
            <a:rect r="r" b="b" t="t" l="l"/>
            <a:pathLst>
              <a:path h="1447374" w="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683318" y="7463121"/>
            <a:ext cx="5237181" cy="1490345"/>
          </a:xfrm>
          <a:prstGeom prst="rect">
            <a:avLst/>
          </a:prstGeom>
        </p:spPr>
        <p:txBody>
          <a:bodyPr anchor="t" rtlCol="false" tIns="0" lIns="0" bIns="0" rIns="0">
            <a:spAutoFit/>
          </a:bodyPr>
          <a:lstStyle/>
          <a:p>
            <a:pPr>
              <a:lnSpc>
                <a:spcPts val="2379"/>
              </a:lnSpc>
              <a:spcBef>
                <a:spcPct val="0"/>
              </a:spcBef>
            </a:pPr>
            <a:r>
              <a:rPr lang="en-US" sz="1699">
                <a:solidFill>
                  <a:srgbClr val="171616"/>
                </a:solidFill>
                <a:latin typeface="Poppins"/>
              </a:rPr>
              <a:t>Leverage blockchain technology to reduce transaction costs and eliminate the need for intermediaries, ensuring that a higher percentage of each donation goes directly to the cause.</a:t>
            </a:r>
          </a:p>
        </p:txBody>
      </p:sp>
      <p:sp>
        <p:nvSpPr>
          <p:cNvPr name="TextBox 10" id="10"/>
          <p:cNvSpPr txBox="true"/>
          <p:nvPr/>
        </p:nvSpPr>
        <p:spPr>
          <a:xfrm rot="0">
            <a:off x="1980299" y="7247227"/>
            <a:ext cx="1203294" cy="58906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Poppins Bold"/>
              </a:rPr>
              <a:t>03</a:t>
            </a:r>
          </a:p>
        </p:txBody>
      </p:sp>
      <p:sp>
        <p:nvSpPr>
          <p:cNvPr name="TextBox 11" id="11"/>
          <p:cNvSpPr txBox="true"/>
          <p:nvPr/>
        </p:nvSpPr>
        <p:spPr>
          <a:xfrm rot="0">
            <a:off x="3683318" y="6974177"/>
            <a:ext cx="5460682" cy="358775"/>
          </a:xfrm>
          <a:prstGeom prst="rect">
            <a:avLst/>
          </a:prstGeom>
        </p:spPr>
        <p:txBody>
          <a:bodyPr anchor="t" rtlCol="false" tIns="0" lIns="0" bIns="0" rIns="0">
            <a:spAutoFit/>
          </a:bodyPr>
          <a:lstStyle/>
          <a:p>
            <a:pPr>
              <a:lnSpc>
                <a:spcPts val="2799"/>
              </a:lnSpc>
              <a:spcBef>
                <a:spcPct val="0"/>
              </a:spcBef>
            </a:pPr>
            <a:r>
              <a:rPr lang="en-US" sz="1999">
                <a:solidFill>
                  <a:srgbClr val="000000"/>
                </a:solidFill>
                <a:latin typeface="Poppins Bold"/>
              </a:rPr>
              <a:t>Cost-Effective Blockchain Transactions:</a:t>
            </a:r>
          </a:p>
        </p:txBody>
      </p:sp>
      <p:sp>
        <p:nvSpPr>
          <p:cNvPr name="Freeform 12" id="12"/>
          <p:cNvSpPr/>
          <p:nvPr/>
        </p:nvSpPr>
        <p:spPr>
          <a:xfrm flipH="false" flipV="false" rot="0">
            <a:off x="9731182" y="4230521"/>
            <a:ext cx="1447374" cy="1447374"/>
          </a:xfrm>
          <a:custGeom>
            <a:avLst/>
            <a:gdLst/>
            <a:ahLst/>
            <a:cxnLst/>
            <a:rect r="r" b="b" t="t" l="l"/>
            <a:pathLst>
              <a:path h="1447374" w="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1556241" y="4832710"/>
            <a:ext cx="4873500" cy="1195070"/>
          </a:xfrm>
          <a:prstGeom prst="rect">
            <a:avLst/>
          </a:prstGeom>
        </p:spPr>
        <p:txBody>
          <a:bodyPr anchor="t" rtlCol="false" tIns="0" lIns="0" bIns="0" rIns="0">
            <a:spAutoFit/>
          </a:bodyPr>
          <a:lstStyle/>
          <a:p>
            <a:pPr>
              <a:lnSpc>
                <a:spcPts val="2379"/>
              </a:lnSpc>
              <a:spcBef>
                <a:spcPct val="0"/>
              </a:spcBef>
            </a:pPr>
            <a:r>
              <a:rPr lang="en-US" sz="1699">
                <a:solidFill>
                  <a:srgbClr val="171616"/>
                </a:solidFill>
                <a:latin typeface="Poppins"/>
              </a:rPr>
              <a:t>Implement robust verification processes for campaigns and organizations to build trust between donors and campaigners, ensuring the legitimacy of fundraising efforts. </a:t>
            </a:r>
          </a:p>
        </p:txBody>
      </p:sp>
      <p:sp>
        <p:nvSpPr>
          <p:cNvPr name="TextBox 14" id="14"/>
          <p:cNvSpPr txBox="true"/>
          <p:nvPr/>
        </p:nvSpPr>
        <p:spPr>
          <a:xfrm rot="0">
            <a:off x="9853222" y="4616816"/>
            <a:ext cx="1203294" cy="58906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Poppins Bold"/>
              </a:rPr>
              <a:t>02</a:t>
            </a:r>
          </a:p>
        </p:txBody>
      </p:sp>
      <p:sp>
        <p:nvSpPr>
          <p:cNvPr name="TextBox 15" id="15"/>
          <p:cNvSpPr txBox="true"/>
          <p:nvPr/>
        </p:nvSpPr>
        <p:spPr>
          <a:xfrm rot="0">
            <a:off x="11556241" y="4343766"/>
            <a:ext cx="4873500" cy="358775"/>
          </a:xfrm>
          <a:prstGeom prst="rect">
            <a:avLst/>
          </a:prstGeom>
        </p:spPr>
        <p:txBody>
          <a:bodyPr anchor="t" rtlCol="false" tIns="0" lIns="0" bIns="0" rIns="0">
            <a:spAutoFit/>
          </a:bodyPr>
          <a:lstStyle/>
          <a:p>
            <a:pPr>
              <a:lnSpc>
                <a:spcPts val="2799"/>
              </a:lnSpc>
              <a:spcBef>
                <a:spcPct val="0"/>
              </a:spcBef>
            </a:pPr>
            <a:r>
              <a:rPr lang="en-US" sz="1999">
                <a:solidFill>
                  <a:srgbClr val="000000"/>
                </a:solidFill>
                <a:latin typeface="Poppins Bold"/>
              </a:rPr>
              <a:t>Building Trust through Verification:</a:t>
            </a:r>
          </a:p>
        </p:txBody>
      </p:sp>
      <p:sp>
        <p:nvSpPr>
          <p:cNvPr name="Freeform 16" id="16"/>
          <p:cNvSpPr/>
          <p:nvPr/>
        </p:nvSpPr>
        <p:spPr>
          <a:xfrm flipH="false" flipV="false" rot="0">
            <a:off x="9731182" y="6860932"/>
            <a:ext cx="1447374" cy="1447374"/>
          </a:xfrm>
          <a:custGeom>
            <a:avLst/>
            <a:gdLst/>
            <a:ahLst/>
            <a:cxnLst/>
            <a:rect r="r" b="b" t="t" l="l"/>
            <a:pathLst>
              <a:path h="1447374" w="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1556241" y="7463121"/>
            <a:ext cx="4873500" cy="1490345"/>
          </a:xfrm>
          <a:prstGeom prst="rect">
            <a:avLst/>
          </a:prstGeom>
        </p:spPr>
        <p:txBody>
          <a:bodyPr anchor="t" rtlCol="false" tIns="0" lIns="0" bIns="0" rIns="0">
            <a:spAutoFit/>
          </a:bodyPr>
          <a:lstStyle/>
          <a:p>
            <a:pPr>
              <a:lnSpc>
                <a:spcPts val="2379"/>
              </a:lnSpc>
              <a:spcBef>
                <a:spcPct val="0"/>
              </a:spcBef>
            </a:pPr>
            <a:r>
              <a:rPr lang="en-US" sz="1699">
                <a:solidFill>
                  <a:srgbClr val="171616"/>
                </a:solidFill>
                <a:latin typeface="Poppins"/>
              </a:rPr>
              <a:t>Prioritize the security of online transactions by incorporating advanced encryption and cybersecurity measures, addressing concerns about the safety of financial transactions and personal data.</a:t>
            </a:r>
          </a:p>
        </p:txBody>
      </p:sp>
      <p:sp>
        <p:nvSpPr>
          <p:cNvPr name="TextBox 18" id="18"/>
          <p:cNvSpPr txBox="true"/>
          <p:nvPr/>
        </p:nvSpPr>
        <p:spPr>
          <a:xfrm rot="0">
            <a:off x="9853222" y="7247227"/>
            <a:ext cx="1203294" cy="58906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Poppins Bold"/>
              </a:rPr>
              <a:t>04</a:t>
            </a:r>
          </a:p>
        </p:txBody>
      </p:sp>
      <p:sp>
        <p:nvSpPr>
          <p:cNvPr name="TextBox 19" id="19"/>
          <p:cNvSpPr txBox="true"/>
          <p:nvPr/>
        </p:nvSpPr>
        <p:spPr>
          <a:xfrm rot="0">
            <a:off x="11556241" y="6974177"/>
            <a:ext cx="4873500" cy="358775"/>
          </a:xfrm>
          <a:prstGeom prst="rect">
            <a:avLst/>
          </a:prstGeom>
        </p:spPr>
        <p:txBody>
          <a:bodyPr anchor="t" rtlCol="false" tIns="0" lIns="0" bIns="0" rIns="0">
            <a:spAutoFit/>
          </a:bodyPr>
          <a:lstStyle/>
          <a:p>
            <a:pPr>
              <a:lnSpc>
                <a:spcPts val="2799"/>
              </a:lnSpc>
              <a:spcBef>
                <a:spcPct val="0"/>
              </a:spcBef>
            </a:pPr>
            <a:r>
              <a:rPr lang="en-US" sz="1999">
                <a:solidFill>
                  <a:srgbClr val="000000"/>
                </a:solidFill>
                <a:latin typeface="Poppins Bold"/>
              </a:rPr>
              <a:t>Enhanced Security Measures:</a:t>
            </a:r>
          </a:p>
        </p:txBody>
      </p:sp>
      <p:sp>
        <p:nvSpPr>
          <p:cNvPr name="TextBox 20" id="20"/>
          <p:cNvSpPr txBox="true"/>
          <p:nvPr/>
        </p:nvSpPr>
        <p:spPr>
          <a:xfrm rot="0">
            <a:off x="3422550" y="2407972"/>
            <a:ext cx="11442900" cy="904875"/>
          </a:xfrm>
          <a:prstGeom prst="rect">
            <a:avLst/>
          </a:prstGeom>
        </p:spPr>
        <p:txBody>
          <a:bodyPr anchor="t" rtlCol="false" tIns="0" lIns="0" bIns="0" rIns="0">
            <a:spAutoFit/>
          </a:bodyPr>
          <a:lstStyle/>
          <a:p>
            <a:pPr algn="ctr">
              <a:lnSpc>
                <a:spcPts val="6720"/>
              </a:lnSpc>
            </a:pPr>
            <a:r>
              <a:rPr lang="en-US" sz="5600">
                <a:solidFill>
                  <a:srgbClr val="171616"/>
                </a:solidFill>
                <a:latin typeface="Poppins Bold"/>
              </a:rPr>
              <a:t>How we solve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84619" y="-3152044"/>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684729" y="4191567"/>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030710" y="1703081"/>
            <a:ext cx="12226580" cy="6880838"/>
          </a:xfrm>
          <a:custGeom>
            <a:avLst/>
            <a:gdLst/>
            <a:ahLst/>
            <a:cxnLst/>
            <a:rect r="r" b="b" t="t" l="l"/>
            <a:pathLst>
              <a:path h="6880838" w="12226580">
                <a:moveTo>
                  <a:pt x="0" y="0"/>
                </a:moveTo>
                <a:lnTo>
                  <a:pt x="12226580" y="0"/>
                </a:lnTo>
                <a:lnTo>
                  <a:pt x="12226580" y="6880838"/>
                </a:lnTo>
                <a:lnTo>
                  <a:pt x="0" y="6880838"/>
                </a:lnTo>
                <a:lnTo>
                  <a:pt x="0" y="0"/>
                </a:lnTo>
                <a:close/>
              </a:path>
            </a:pathLst>
          </a:custGeom>
          <a:blipFill>
            <a:blip r:embed="rId4"/>
            <a:stretch>
              <a:fillRect l="0" t="0" r="0" b="0"/>
            </a:stretch>
          </a:blipFill>
        </p:spPr>
      </p:sp>
      <p:sp>
        <p:nvSpPr>
          <p:cNvPr name="TextBox 6" id="6"/>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HOMECODERZ</a:t>
            </a:r>
          </a:p>
        </p:txBody>
      </p:sp>
      <p:sp>
        <p:nvSpPr>
          <p:cNvPr name="TextBox 7" id="7"/>
          <p:cNvSpPr txBox="true"/>
          <p:nvPr/>
        </p:nvSpPr>
        <p:spPr>
          <a:xfrm rot="0">
            <a:off x="6035981" y="8777288"/>
            <a:ext cx="7448638" cy="876300"/>
          </a:xfrm>
          <a:prstGeom prst="rect">
            <a:avLst/>
          </a:prstGeom>
        </p:spPr>
        <p:txBody>
          <a:bodyPr anchor="t" rtlCol="false" tIns="0" lIns="0" bIns="0" rIns="0">
            <a:spAutoFit/>
          </a:bodyPr>
          <a:lstStyle/>
          <a:p>
            <a:pPr>
              <a:lnSpc>
                <a:spcPts val="6480"/>
              </a:lnSpc>
            </a:pPr>
            <a:r>
              <a:rPr lang="en-US" sz="5400">
                <a:solidFill>
                  <a:srgbClr val="171616"/>
                </a:solidFill>
                <a:latin typeface="Poppins Bold"/>
              </a:rPr>
              <a:t> Campaigns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DAFv8tVMwvg</dc:identifier>
  <dcterms:modified xsi:type="dcterms:W3CDTF">2011-08-01T06:04:30Z</dcterms:modified>
  <cp:revision>1</cp:revision>
  <dc:title>Spark Aid</dc:title>
</cp:coreProperties>
</file>